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eafd4cc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eafd4cc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c9ab0c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1c9ab0c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1c9ab0c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1c9ab0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196cd56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196cd56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18cf9a5d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18cf9a5d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96cd56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96cd56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6757c2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6757c2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afd4cc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afd4cc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196cd56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196cd56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196cd56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196cd56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96cd56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96cd56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eafd4ccd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eafd4cc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196cd56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196cd56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eafd4cc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eafd4c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196cd566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196cd566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6757c2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6757c2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96cd566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196cd566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196cd566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196cd566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196cd566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196cd566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0e87cf1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0e87cf1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96cd56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96cd56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196cd566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196cd566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196cd566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196cd566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196cd56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196cd56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96cd566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96cd566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196cd56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196cd56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96cd566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196cd566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196cd56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196cd56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18cf9a5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18cf9a5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196cd56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196cd56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196cd566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196cd566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196cd56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196cd56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8cf9a5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8cf9a5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196cd566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196cd566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18cf9a5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18cf9a5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196cd566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196cd566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18cf9a5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18cf9a5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8cf9a5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8cf9a5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c9ab0c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c9ab0c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8cf9a5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8cf9a5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96cd566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96cd566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196cd566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196cd56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76279352d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76279352d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134F5C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hyperlink" Target="https://www.flickr.com/photos/66143513@N03/30794818801" TargetMode="External"/><Relationship Id="rId5" Type="http://schemas.openxmlformats.org/officeDocument/2006/relationships/hyperlink" Target="https://www.flickr.com/photos/66143513@N03" TargetMode="External"/><Relationship Id="rId6" Type="http://schemas.openxmlformats.org/officeDocument/2006/relationships/hyperlink" Target="https://www.flickr.com/photos/66143513@N03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hyperlink" Target="https://creativecommons.org/licenses/by/2.0/?ref=ccsearch&amp;atype=rich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hyperlink" Target="https://www.flickr.com/photos/20688578@N00/1869572370" TargetMode="External"/><Relationship Id="rId5" Type="http://schemas.openxmlformats.org/officeDocument/2006/relationships/hyperlink" Target="https://www.flickr.com/photos/20688578@N00" TargetMode="External"/><Relationship Id="rId6" Type="http://schemas.openxmlformats.org/officeDocument/2006/relationships/hyperlink" Target="https://www.flickr.com/photos/20688578@N00" TargetMode="External"/><Relationship Id="rId7" Type="http://schemas.openxmlformats.org/officeDocument/2006/relationships/hyperlink" Target="https://creativecommons.org/licenses/by-nd/2.0/?ref=ccsearch&amp;atype=rich" TargetMode="External"/><Relationship Id="rId8" Type="http://schemas.openxmlformats.org/officeDocument/2006/relationships/hyperlink" Target="https://creativecommons.org/licenses/by-nd/2.0/?ref=ccsearch&amp;atype=rich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testcon.or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lickr.com/photos/41993463@N08/19512829580" TargetMode="External"/><Relationship Id="rId4" Type="http://schemas.openxmlformats.org/officeDocument/2006/relationships/hyperlink" Target="https://www.flickr.com/photos/41993463@N08" TargetMode="External"/><Relationship Id="rId5" Type="http://schemas.openxmlformats.org/officeDocument/2006/relationships/hyperlink" Target="https://www.flickr.com/photos/41993463@N08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Relationship Id="rId4" Type="http://schemas.openxmlformats.org/officeDocument/2006/relationships/hyperlink" Target="https://www.flickr.com/photos/14915235@N00/4679396090" TargetMode="External"/><Relationship Id="rId5" Type="http://schemas.openxmlformats.org/officeDocument/2006/relationships/hyperlink" Target="https://www.flickr.com/photos/14915235@N00" TargetMode="External"/><Relationship Id="rId6" Type="http://schemas.openxmlformats.org/officeDocument/2006/relationships/hyperlink" Target="https://www.flickr.com/photos/14915235@N00" TargetMode="External"/><Relationship Id="rId7" Type="http://schemas.openxmlformats.org/officeDocument/2006/relationships/hyperlink" Target="https://creativecommons.org/licenses/by-nc/2.0/?ref=ccsearch&amp;atype=rich" TargetMode="External"/><Relationship Id="rId8" Type="http://schemas.openxmlformats.org/officeDocument/2006/relationships/hyperlink" Target="https://creativecommons.org/licenses/by-nc/2.0/?ref=ccsearch&amp;atype=ri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hyperlink" Target="https://www.flickr.com/photos/99842842@N00/19811516291" TargetMode="External"/><Relationship Id="rId5" Type="http://schemas.openxmlformats.org/officeDocument/2006/relationships/hyperlink" Target="https://www.flickr.com/photos/99842842@N00" TargetMode="External"/><Relationship Id="rId6" Type="http://schemas.openxmlformats.org/officeDocument/2006/relationships/hyperlink" Target="https://www.flickr.com/photos/99842842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g"/><Relationship Id="rId4" Type="http://schemas.openxmlformats.org/officeDocument/2006/relationships/hyperlink" Target="https://www.flickr.com/photos/36248504@N00/100811629" TargetMode="External"/><Relationship Id="rId5" Type="http://schemas.openxmlformats.org/officeDocument/2006/relationships/hyperlink" Target="https://www.flickr.com/photos/36248504@N00" TargetMode="External"/><Relationship Id="rId6" Type="http://schemas.openxmlformats.org/officeDocument/2006/relationships/hyperlink" Target="https://www.flickr.com/photos/36248504@N00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lickr.com/photos/8259447@N06/25331525277" TargetMode="External"/><Relationship Id="rId4" Type="http://schemas.openxmlformats.org/officeDocument/2006/relationships/hyperlink" Target="https://www.flickr.com/photos/8259447@N06" TargetMode="External"/><Relationship Id="rId5" Type="http://schemas.openxmlformats.org/officeDocument/2006/relationships/hyperlink" Target="https://www.flickr.com/photos/8259447@N06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hyperlink" Target="mailto:apexswqa@gmail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hyperlink" Target="https://www.flickr.com/photos/24013072@N05/5903722186" TargetMode="External"/><Relationship Id="rId5" Type="http://schemas.openxmlformats.org/officeDocument/2006/relationships/hyperlink" Target="https://www.flickr.com/photos/24013072@N05" TargetMode="External"/><Relationship Id="rId6" Type="http://schemas.openxmlformats.org/officeDocument/2006/relationships/hyperlink" Target="https://www.flickr.com/photos/24013072@N05" TargetMode="External"/><Relationship Id="rId7" Type="http://schemas.openxmlformats.org/officeDocument/2006/relationships/hyperlink" Target="https://creativecommons.org/licenses/by-sa/2.0/?ref=ccsearch&amp;atype=rich" TargetMode="External"/><Relationship Id="rId8" Type="http://schemas.openxmlformats.org/officeDocument/2006/relationships/hyperlink" Target="https://creativecommons.org/licenses/by-sa/2.0/?ref=ccsearch&amp;atype=rich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hyperlink" Target="https://www.flickr.com/photos/23531170@N06/3091864730" TargetMode="External"/><Relationship Id="rId5" Type="http://schemas.openxmlformats.org/officeDocument/2006/relationships/hyperlink" Target="https://www.flickr.com/photos/23531170@N06" TargetMode="External"/><Relationship Id="rId6" Type="http://schemas.openxmlformats.org/officeDocument/2006/relationships/hyperlink" Target="https://www.flickr.com/photos/23531170@N06" TargetMode="External"/><Relationship Id="rId7" Type="http://schemas.openxmlformats.org/officeDocument/2006/relationships/hyperlink" Target="https://creativecommons.org/licenses/by-nc/2.0/?ref=ccsearch&amp;atype=rich" TargetMode="External"/><Relationship Id="rId8" Type="http://schemas.openxmlformats.org/officeDocument/2006/relationships/hyperlink" Target="https://creativecommons.org/licenses/by-nc/2.0/?ref=ccsearch&amp;atype=rich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lickr.com/photos/144110575@N07/27144250843" TargetMode="External"/><Relationship Id="rId4" Type="http://schemas.openxmlformats.org/officeDocument/2006/relationships/hyperlink" Target="https://www.flickr.com/photos/144110575@N07" TargetMode="External"/><Relationship Id="rId5" Type="http://schemas.openxmlformats.org/officeDocument/2006/relationships/hyperlink" Target="https://www.flickr.com/photos/144110575@N07" TargetMode="External"/><Relationship Id="rId6" Type="http://schemas.openxmlformats.org/officeDocument/2006/relationships/hyperlink" Target="https://creativecommons.org/licenses/by/2.0/?ref=ccsearch&amp;atype=rich" TargetMode="External"/><Relationship Id="rId7" Type="http://schemas.openxmlformats.org/officeDocument/2006/relationships/hyperlink" Target="https://creativecommons.org/licenses/by/2.0/?ref=ccsearch&amp;atype=rich" TargetMode="External"/><Relationship Id="rId8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 for Quality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26975" y="3512000"/>
            <a:ext cx="69630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Jon Allen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Principal Quality Engineer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Red Hat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Business Analysts, Scrum Masters, and Agile Coaches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455250" y="1570500"/>
            <a:ext cx="8233500" cy="3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4 essential BA interactions: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Discovery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Grooming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BDD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3 Amigos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agree on Definition of Done and gating/exit criteria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regular check-ins to keep improving velocity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they have helpful metrics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mpkin pie"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150" y="909775"/>
            <a:ext cx="6001224" cy="38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2685250" y="4670825"/>
            <a:ext cx="409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"pumpkin pie"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Alachua County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18" name="Google Shape;118;p23"/>
          <p:cNvSpPr txBox="1"/>
          <p:nvPr/>
        </p:nvSpPr>
        <p:spPr>
          <a:xfrm>
            <a:off x="469275" y="371025"/>
            <a:ext cx="4543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Product Owners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Product Owners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first establish a connection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get customer stories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tell them your story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build trust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250" y="879275"/>
            <a:ext cx="3679724" cy="38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1292650" y="4721650"/>
            <a:ext cx="6729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"Nation's Giant Hamburgers - Late Night Dessert"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BrownGuacamole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BY-ND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1292650" y="401525"/>
            <a:ext cx="39846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other testers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other Testers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455250" y="895075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on your team: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regular sync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other comms channels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outside your team: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keep abreast, and share your work too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build community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DIY local quality events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QECamp</a:t>
            </a:r>
            <a:endParaRPr sz="2400">
              <a:solidFill>
                <a:schemeClr val="lt1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Please see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opentestcon.org</a:t>
            </a:r>
            <a:r>
              <a:rPr lang="en" sz="2400">
                <a:solidFill>
                  <a:srgbClr val="FFFFFF"/>
                </a:solidFill>
              </a:rPr>
              <a:t> !!!</a:t>
            </a:r>
            <a:endParaRPr sz="2400">
              <a:solidFill>
                <a:srgbClr val="FFFFFF"/>
              </a:solidFill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virtual conferences, webinars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create comms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2022325" y="4681000"/>
            <a:ext cx="5099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"Best Strawberry Pie Recipe"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Andrea_Nguyen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descr="Best Strawberry Pie Recipe" id="150" name="Google Shape;15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2325" y="808425"/>
            <a:ext cx="3713825" cy="3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/>
        </p:nvSpPr>
        <p:spPr>
          <a:xfrm>
            <a:off x="1130000" y="326050"/>
            <a:ext cx="39948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the whole team 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624" y="838600"/>
            <a:ext cx="6544773" cy="3949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 txBox="1"/>
          <p:nvPr/>
        </p:nvSpPr>
        <p:spPr>
          <a:xfrm>
            <a:off x="3030875" y="167700"/>
            <a:ext cx="3517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Team Meeting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influence the rituals!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is quality getting its due?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ask good grooming questions, with the right spirit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prepared!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able to say, “I don’t know”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it’s okay to be wrong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able to change your mind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be humble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LISTEN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these behaviors are contagious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structure?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organizationally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geographically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how to compensate for challenges?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team-building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lightning talks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IRC karma and rewards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master the timezones!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video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Group Testing Session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6" y="172725"/>
            <a:ext cx="8047852" cy="4523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culture?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trust level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handling mistaeks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supporting AND challenging?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i="1" lang="en" sz="2400">
                <a:solidFill>
                  <a:srgbClr val="FFFFFF"/>
                </a:solidFill>
              </a:rPr>
              <a:t>It’s not my job!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who owns the bugs?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your whole team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191" name="Google Shape;191;p35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what is your team culture?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trust level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handling mistaeks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supporting AND challenging?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i="1" lang="en" sz="2400">
                <a:solidFill>
                  <a:srgbClr val="FFFFFF"/>
                </a:solidFill>
              </a:rPr>
              <a:t>It’s not my job!</a:t>
            </a:r>
            <a:endParaRPr i="1"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who owns the bugs?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is it terminal?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98" name="Google Shape;198;p36"/>
          <p:cNvSpPr txBox="1"/>
          <p:nvPr/>
        </p:nvSpPr>
        <p:spPr>
          <a:xfrm>
            <a:off x="326975" y="3649175"/>
            <a:ext cx="65769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in special situations</a:t>
            </a:r>
            <a:endParaRPr/>
          </a:p>
        </p:txBody>
      </p:sp>
      <p:sp>
        <p:nvSpPr>
          <p:cNvPr id="199" name="Google Shape;199;p36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descr="Wedding Cake"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00" y="792850"/>
            <a:ext cx="2500600" cy="37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2614100" y="4772475"/>
            <a:ext cx="41679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"Wedding Cake"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ntwilkie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BY-NC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informal communication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difficult communication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informal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hallway, breakroom, even (gasp) in the elevator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make connections and learn stuff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intentional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brainstorming break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...and coffee!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endo Cortado"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813" y="230725"/>
            <a:ext cx="7186375" cy="4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2156675" y="4863950"/>
            <a:ext cx="58653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"Zendo Cortado"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uıɐɾ ʞ ʇɐɯɐs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</a:t>
            </a:r>
            <a:r>
              <a:rPr lang="en" sz="2400">
                <a:solidFill>
                  <a:srgbClr val="FFFFFF"/>
                </a:solidFill>
              </a:rPr>
              <a:t>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20-minute, 300-line IRC exchange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</a:pPr>
            <a:r>
              <a:rPr lang="en" sz="2400">
                <a:solidFill>
                  <a:srgbClr val="FFFFFF"/>
                </a:solidFill>
              </a:rPr>
              <a:t>go synchronous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kill your email alerts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it’s okay to say no to a chat interruption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</a:pPr>
            <a:r>
              <a:rPr lang="en" sz="2400">
                <a:solidFill>
                  <a:schemeClr val="lt1"/>
                </a:solidFill>
              </a:rPr>
              <a:t>help people use the right medium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Let’s make quality a given.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36" name="Google Shape;236;p42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455250" y="1001250"/>
            <a:ext cx="82335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469275" y="2119400"/>
            <a:ext cx="72171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ii.  </a:t>
            </a:r>
            <a:r>
              <a:rPr lang="en" sz="2400">
                <a:solidFill>
                  <a:schemeClr val="lt1"/>
                </a:solidFill>
              </a:rPr>
              <a:t>human beings, face to face, over video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59" name="Google Shape;259;p46"/>
          <p:cNvSpPr txBox="1"/>
          <p:nvPr/>
        </p:nvSpPr>
        <p:spPr>
          <a:xfrm>
            <a:off x="455250" y="1001250"/>
            <a:ext cx="8233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the HCM (Hierarchy of Communication Modes)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in person, face to face!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human beings, face to face, over video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0" name="Google Shape;260;p46"/>
          <p:cNvSpPr txBox="1"/>
          <p:nvPr/>
        </p:nvSpPr>
        <p:spPr>
          <a:xfrm>
            <a:off x="455250" y="2490425"/>
            <a:ext cx="83964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iii.   </a:t>
            </a:r>
            <a:r>
              <a:rPr lang="en" sz="2400">
                <a:solidFill>
                  <a:schemeClr val="lt1"/>
                </a:solidFill>
              </a:rPr>
              <a:t>human beings, on the phone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iv.   still human, pretty much, but on IRC/Gchat/etc</a:t>
            </a:r>
            <a:endParaRPr sz="24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v.   ditto for email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          vi.   on Twitter - the Anti-Communication Channel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bad communication!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How’s your audio, by the way?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ng life Phone" id="271" name="Google Shape;2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400" y="310025"/>
            <a:ext cx="5580600" cy="41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/>
        </p:nvSpPr>
        <p:spPr>
          <a:xfrm>
            <a:off x="2238000" y="4711475"/>
            <a:ext cx="48588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"Long life Phone"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Dave Mathews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BY-SA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78" name="Google Shape;278;p49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difficult</a:t>
            </a:r>
            <a:r>
              <a:rPr lang="en" sz="2400">
                <a:solidFill>
                  <a:srgbClr val="FFFFFF"/>
                </a:solidFill>
              </a:rPr>
              <a:t>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when you feel attacked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breathe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assume positive intent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look for the good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 conflicts over testing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/>
        </p:nvSpPr>
        <p:spPr>
          <a:xfrm>
            <a:off x="1326600" y="4640400"/>
            <a:ext cx="6490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"New Caledonian giant gecko (Rhacodactylus leachianus)"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hape662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6638" y="304800"/>
            <a:ext cx="6490724" cy="43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455250" y="1001250"/>
            <a:ext cx="82335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difficult communication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rgbClr val="FFFFFF"/>
                </a:solidFill>
              </a:rPr>
              <a:t>when you feel attacked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breathe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assume positive intent</a:t>
            </a:r>
            <a:endParaRPr sz="2400">
              <a:solidFill>
                <a:srgbClr val="FFFFFF"/>
              </a:solidFill>
            </a:endParaRPr>
          </a:p>
          <a:p>
            <a: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romanLcPeriod"/>
            </a:pPr>
            <a:r>
              <a:rPr lang="en" sz="2400">
                <a:solidFill>
                  <a:srgbClr val="FFFFFF"/>
                </a:solidFill>
              </a:rPr>
              <a:t>look for the good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in conflicts over testing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1" name="Google Shape;291;p51"/>
          <p:cNvSpPr txBox="1"/>
          <p:nvPr/>
        </p:nvSpPr>
        <p:spPr>
          <a:xfrm>
            <a:off x="439950" y="3207075"/>
            <a:ext cx="8264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see above</a:t>
            </a:r>
            <a:endParaRPr sz="2400">
              <a:solidFill>
                <a:schemeClr val="lt1"/>
              </a:solidFill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romanLcPeriod"/>
            </a:pPr>
            <a:r>
              <a:rPr lang="en" sz="2400">
                <a:solidFill>
                  <a:schemeClr val="lt1"/>
                </a:solidFill>
              </a:rPr>
              <a:t>look for a third way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326975" y="2571750"/>
            <a:ext cx="85488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across your whole team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326975" y="3649175"/>
            <a:ext cx="65769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in special situations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455250" y="1001250"/>
            <a:ext cx="82335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communicating as an introvert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500" y="777625"/>
            <a:ext cx="3629027" cy="428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...in special situations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308" name="Google Shape;308;p54"/>
          <p:cNvSpPr txBox="1"/>
          <p:nvPr/>
        </p:nvSpPr>
        <p:spPr>
          <a:xfrm>
            <a:off x="455250" y="1001250"/>
            <a:ext cx="66621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FFFFFF"/>
                </a:solidFill>
              </a:rPr>
              <a:t>communicating as an introvert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09" name="Google Shape;309;p54"/>
          <p:cNvSpPr txBox="1"/>
          <p:nvPr/>
        </p:nvSpPr>
        <p:spPr>
          <a:xfrm>
            <a:off x="455250" y="1489175"/>
            <a:ext cx="79020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I know how it feels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Toastmasters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Lightning talks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Be patient with yourself (and others)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Practice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Great software *does* require communication...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/>
        </p:nvSpPr>
        <p:spPr>
          <a:xfrm>
            <a:off x="326975" y="879275"/>
            <a:ext cx="75423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Q&amp;A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/>
        </p:nvSpPr>
        <p:spPr>
          <a:xfrm>
            <a:off x="326975" y="367675"/>
            <a:ext cx="75423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THANK YOU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Please fill out an evaluation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</a:pPr>
            <a:r>
              <a:rPr i="1" lang="en" sz="3000">
                <a:solidFill>
                  <a:srgbClr val="FFFFFF"/>
                </a:solidFill>
              </a:rPr>
              <a:t>and then go make some </a:t>
            </a:r>
            <a:r>
              <a:rPr b="1" i="1" lang="en" sz="3000">
                <a:solidFill>
                  <a:srgbClr val="FFFFFF"/>
                </a:solidFill>
              </a:rPr>
              <a:t>quality</a:t>
            </a:r>
            <a:r>
              <a:rPr i="1" lang="en" sz="3000">
                <a:solidFill>
                  <a:srgbClr val="FFFFFF"/>
                </a:solidFill>
              </a:rPr>
              <a:t> happen!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26975" y="3166400"/>
            <a:ext cx="8772300" cy="15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Jon Allen                 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#apexswqa         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apexswqa@gmail.com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https://github.com/apexswqa/Slides/tree/master/conferences/SQuAD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326975" y="1397725"/>
            <a:ext cx="75423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-"/>
            </a:pPr>
            <a:r>
              <a:rPr lang="en" sz="4800">
                <a:solidFill>
                  <a:srgbClr val="FFFFFF"/>
                </a:solidFill>
              </a:rPr>
              <a:t>with different groups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326975" y="249025"/>
            <a:ext cx="76947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Communicating: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eWithCream2"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350" y="783250"/>
            <a:ext cx="5001075" cy="37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492125" y="4731825"/>
            <a:ext cx="4584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FFFFFF"/>
                </a:solidFill>
                <a:hlinkClick r:id="rId4"/>
              </a:rPr>
              <a:t>"PieWithCream2"</a:t>
            </a:r>
            <a:r>
              <a:rPr lang="en" sz="1100">
                <a:solidFill>
                  <a:srgbClr val="FFFFFF"/>
                </a:solidFill>
              </a:rPr>
              <a:t> by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6"/>
              </a:rPr>
              <a:t>YoAmes</a:t>
            </a:r>
            <a:r>
              <a:rPr lang="en" sz="1100">
                <a:solidFill>
                  <a:srgbClr val="FFFFFF"/>
                </a:solidFill>
              </a:rPr>
              <a:t> is licensed under</a:t>
            </a:r>
            <a:r>
              <a:rPr lang="en" sz="1100">
                <a:solidFill>
                  <a:srgbClr val="FFFFFF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rgbClr val="FFFFFF"/>
                </a:solidFill>
                <a:hlinkClick r:id="rId8"/>
              </a:rPr>
              <a:t>CC BY-SA 2.0</a:t>
            </a:r>
            <a:r>
              <a:rPr lang="en" sz="1100" u="sng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469275" y="289675"/>
            <a:ext cx="558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Devs and Ops</a:t>
            </a:r>
            <a:endParaRPr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469275" y="289675"/>
            <a:ext cx="5580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Devs and Ops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55250" y="1021575"/>
            <a:ext cx="82335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be respectful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do your homework, then ask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debug, then ask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join in design reviews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join in code reviews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share a language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KEEP LEARNING, ALWAYS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and share that knowledge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help them advocate for what they (and you) need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/>
        </p:nvSpPr>
        <p:spPr>
          <a:xfrm>
            <a:off x="469275" y="289675"/>
            <a:ext cx="8101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...with Business Analysts,</a:t>
            </a:r>
            <a:r>
              <a:rPr i="1" lang="en" sz="3000">
                <a:solidFill>
                  <a:srgbClr val="FFFFFF"/>
                </a:solidFill>
              </a:rPr>
              <a:t> Scrum Masters, and Agile Coaches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descr="Slice of Apple Pie"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97" y="1216475"/>
            <a:ext cx="4834600" cy="36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2517800" y="4842450"/>
            <a:ext cx="5180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"Slice of Apple Pie"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bkajino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CC BY-NC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1981800" y="4842450"/>
            <a:ext cx="51804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"Police Crime Scene Tape"</a:t>
            </a:r>
            <a:r>
              <a:rPr lang="en" sz="1100">
                <a:solidFill>
                  <a:schemeClr val="dk1"/>
                </a:solidFill>
              </a:rPr>
              <a:t>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JobsForFelonsHub</a:t>
            </a:r>
            <a:r>
              <a:rPr lang="en" sz="1100">
                <a:solidFill>
                  <a:schemeClr val="dk1"/>
                </a:solidFill>
              </a:rPr>
              <a:t> is licensed under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CC BY 2.0</a:t>
            </a:r>
            <a:r>
              <a:rPr lang="en" sz="1100" u="sng">
                <a:solidFill>
                  <a:schemeClr val="hlink"/>
                </a:solidFill>
              </a:rPr>
              <a:t> </a:t>
            </a:r>
            <a:endParaRPr/>
          </a:p>
        </p:txBody>
      </p:sp>
      <p:pic>
        <p:nvPicPr>
          <p:cNvPr descr="Police Crime Scene Tape" id="105" name="Google Shape;10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9600" y="103350"/>
            <a:ext cx="6864800" cy="46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